
<file path=[Content_Types].xml><?xml version="1.0" encoding="utf-8"?>
<ns0:Types xmlns:ns0="http://schemas.openxmlformats.org/package/2006/content-types">
  <ns0:Default Extension="fntdata" ContentType="application/x-fontdata"/>
  <ns0:Default Extension="jpg" ContentType="image/jpeg"/>
  <ns0:Default Extension="png" ContentType="image/png"/>
  <ns0:Default Extension="rels" ContentType="application/vnd.openxmlformats-package.relationships+xml"/>
  <ns0:Default Extension="xml" ContentType="application/xml"/>
  <ns0:Override PartName="/ppt/presentation.xml" ContentType="application/vnd.openxmlformats-officedocument.presentationml.presentation.main+xml"/>
  <ns0:Override PartName="/ppt/slideMasters/slideMaster1.xml" ContentType="application/vnd.openxmlformats-officedocument.presentationml.slideMaster+xml"/>
  <ns0:Override PartName="/ppt/slides/slide4.xml" ContentType="application/vnd.openxmlformats-officedocument.presentationml.slide+xml"/>
  <ns0:Override PartName="/ppt/slides/slide11.xml" ContentType="application/vnd.openxmlformats-officedocument.presentationml.slide+xml"/>
  <ns0:Override PartName="/ppt/slides/slide12.xml" ContentType="application/vnd.openxmlformats-officedocument.presentationml.slide+xml"/>
  <ns0:Override PartName="/ppt/slides/slide14.xml" ContentType="application/vnd.openxmlformats-officedocument.presentationml.slide+xml"/>
  <ns0:Override PartName="/ppt/slides/slide22.xml" ContentType="application/vnd.openxmlformats-officedocument.presentationml.slide+xml"/>
  <ns0:Override PartName="/ppt/notesMasters/notesMaster1.xml" ContentType="application/vnd.openxmlformats-officedocument.presentationml.notesMaster+xml"/>
  <ns0:Override PartName="/ppt/presProps.xml" ContentType="application/vnd.openxmlformats-officedocument.presentationml.presProps+xml"/>
  <ns0:Override PartName="/ppt/viewProps.xml" ContentType="application/vnd.openxmlformats-officedocument.presentationml.viewProps+xml"/>
  <ns0:Override PartName="/ppt/theme/theme1.xml" ContentType="application/vnd.openxmlformats-officedocument.theme+xml"/>
  <ns0:Override PartName="/ppt/tableStyles.xml" ContentType="application/vnd.openxmlformats-officedocument.presentationml.tableStyles+xml"/>
  <ns0:Override PartName="/ppt/slideLayouts/slideLayout3.xml" ContentType="application/vnd.openxmlformats-officedocument.presentationml.slideLayout+xml"/>
  <ns0:Override PartName="/ppt/theme/theme2.xml" ContentType="application/vnd.openxmlformats-officedocument.theme+xml"/>
  <ns0:Override PartName="/ppt/notesSlides/notesSlide4.xml" ContentType="application/vnd.openxmlformats-officedocument.presentationml.notesSlide+xml"/>
  <ns0:Override PartName="/ppt/notesSlides/notesSlide11.xml" ContentType="application/vnd.openxmlformats-officedocument.presentationml.notesSlide+xml"/>
  <ns0:Override PartName="/ppt/notesSlides/notesSlide12.xml" ContentType="application/vnd.openxmlformats-officedocument.presentationml.notesSlide+xml"/>
  <ns0:Override PartName="/ppt/notesSlides/notesSlide14.xml" ContentType="application/vnd.openxmlformats-officedocument.presentationml.notesSlide+xml"/>
  <ns0:Override PartName="/ppt/notesSlides/notesSlide22.xml" ContentType="application/vnd.openxmlformats-officedocument.presentationml.notesSlide+xml"/>
  <ns0:Override PartName="/docProps/core.xml" ContentType="application/vnd.openxmlformats-package.core-properties+xml"/>
  <ns0:Override PartName="/docProps/app.xml" ContentType="application/vnd.openxmlformats-officedocument.extended-properties+xml"/>
  <ns0:Override PartName="/ppt/slides/slide30.xml" ContentType="application/vnd.openxmlformats-officedocument.presentationml.slide+xml"/>
</ns0:Types>
</file>

<file path=_rels/.rels><?xml version='1.0' encoding='utf-8'?>
<ns0:Relationships xmlns:ns0="http://schemas.openxmlformats.org/package/2006/relationships"><ns0:Relationship Id="rId3" Type="http://schemas.openxmlformats.org/officeDocument/2006/relationships/extended-properties" Target="docProps/app.xml" /><ns0:Relationship Id="rId2" Type="http://schemas.openxmlformats.org/package/2006/relationships/metadata/core-properties" Target="docProps/core.xml" /><ns0:Relationship Id="rId1" Type="http://schemas.openxmlformats.org/officeDocument/2006/relationships/officeDocument" Target="ppt/presentation.xml" /></ns0: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trictFirstAndLastChars="0" embedTrueTypeFonts="1" saveSubsetFonts="1" autoCompressPictures="0">
  <p:sldMasterIdLst>
    <p:sldMasterId id="2147483658" r:id="rId1"/>
  </p:sldMasterIdLst>
  <p:notesMasterIdLst>
    <p:notesMasterId r:id="rId31"/>
  </p:notesMasterIdLst>
  <p:sldIdLst>
    <p:sldId id="259" r:id="rId5"/>
    <p:sldId id="266" r:id="rId12"/>
    <p:sldId id="267" r:id="rId13"/>
    <p:sldId id="269" r:id="rId15"/>
    <p:sldId id="276" r:id="rId23"/>
    <p:sldId id="1000" r:id="rIdCredits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25"/>
    <p:restoredTop sz="91822"/>
  </p:normalViewPr>
  <p:slideViewPr>
    <p:cSldViewPr snapToGrid="0">
      <p:cViewPr varScale="1">
        <p:scale>
          <a:sx n="101" d="100"/>
          <a:sy n="101" d="100"/>
        </p:scale>
        <p:origin x="936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?>
<ns0:Relationships xmlns:ns0="http://schemas.openxmlformats.org/package/2006/relationships"><ns0:Relationship Id="rId13" Type="http://schemas.openxmlformats.org/officeDocument/2006/relationships/slide" Target="slides/slide12.xml" /><ns0:Relationship Id="rId42" Type="http://schemas.openxmlformats.org/officeDocument/2006/relationships/viewProps" Target="viewProps.xml" /><ns0:Relationship Id="rId41" Type="http://schemas.openxmlformats.org/officeDocument/2006/relationships/presProps" Target="presProps.xml" /><ns0:Relationship Id="rId1" Type="http://schemas.openxmlformats.org/officeDocument/2006/relationships/slideMaster" Target="slideMasters/slideMaster1.xml" /><ns0:Relationship Id="rId5" Type="http://schemas.openxmlformats.org/officeDocument/2006/relationships/slide" Target="slides/slide4.xml" /><ns0:Relationship Id="rId15" Type="http://schemas.openxmlformats.org/officeDocument/2006/relationships/slide" Target="slides/slide14.xml" /><ns0:Relationship Id="rId23" Type="http://schemas.openxmlformats.org/officeDocument/2006/relationships/slide" Target="slides/slide22.xml" /><ns0:Relationship Id="rId31" Type="http://schemas.openxmlformats.org/officeDocument/2006/relationships/notesMaster" Target="notesMasters/notesMaster1.xml" /><ns0:Relationship Id="rId44" Type="http://schemas.openxmlformats.org/officeDocument/2006/relationships/tableStyles" Target="tableStyles.xml" /><ns0:Relationship Id="rId43" Type="http://schemas.openxmlformats.org/officeDocument/2006/relationships/theme" Target="theme/theme1.xml" /><ns0:Relationship Id="rId12" Type="http://schemas.openxmlformats.org/officeDocument/2006/relationships/slide" Target="slides/slide11.xml" /><ns0:Relationship Id="rIdCredits" Type="http://schemas.openxmlformats.org/officeDocument/2006/relationships/slide" Target="slides/slide30.xml" /></ns0: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4.0/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Image: The ADDIE Model. 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Provided by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Lumen Learning. 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License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 </a:t>
            </a:r>
            <a:r>
              <a:rPr lang="en-US" sz="1200" b="1" i="1" u="sng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  <a:hlinkClick r:id="rId3"/>
              </a:rPr>
              <a:t>CC BY: Attribution</a:t>
            </a:r>
            <a:endParaRPr dirty="0"/>
          </a:p>
        </p:txBody>
      </p:sp>
      <p:sp>
        <p:nvSpPr>
          <p:cNvPr id="124" name="Google Shape;12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Title and Conten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 sz="33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342900" marR="0" lvl="0" indent="-3048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685800" marR="0" lvl="1" indent="-2857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28700" marR="0" lvl="2" indent="-2667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371600" marR="0" lvl="3" indent="-25717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14500" marR="0" lvl="4" indent="-25717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057400" marR="0" lvl="5" indent="-25717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2400300" marR="0" lvl="6" indent="-25717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2743200" marR="0" lvl="7" indent="-25717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3086100" marR="0" lvl="8" indent="-25717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38200" y="6356352"/>
            <a:ext cx="1051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Google Shape;20;p4">
            <a:extLst>
              <a:ext uri="{FF2B5EF4-FFF2-40B4-BE49-F238E27FC236}">
                <a16:creationId xmlns:a16="http://schemas.microsoft.com/office/drawing/2014/main" id="{AAE7BF4A-9551-9C45-B7D9-6E6531C8E0A8}"/>
              </a:ext>
            </a:extLst>
          </p:cNvPr>
          <p:cNvSpPr/>
          <p:nvPr/>
        </p:nvSpPr>
        <p:spPr>
          <a:xfrm rot="5400000">
            <a:off x="-3183272" y="3127248"/>
            <a:ext cx="6912864" cy="585216"/>
          </a:xfrm>
          <a:prstGeom prst="rect">
            <a:avLst/>
          </a:prstGeom>
          <a:solidFill>
            <a:srgbClr val="3A4047"/>
          </a:solidFill>
          <a:ln w="12700" cap="flat" cmpd="sng">
            <a:solidFill>
              <a:schemeClr val="dk1">
                <a:alpha val="1176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768098882"/>
      </p:ext>
    </p:extLst>
  </p:cSld>
  <p:clrMapOvr>
    <a:masterClrMapping/>
  </p:clrMapOvr>
</p:sldLayout>
</file>

<file path=ppt/slideMasters/_rels/slideMaster1.xml.rels><?xml version='1.0' encoding='utf-8'?>
<ns0:Relationships xmlns:ns0="http://schemas.openxmlformats.org/package/2006/relationships"><ns0:Relationship Id="rId8" Type="http://schemas.openxmlformats.org/officeDocument/2006/relationships/theme" Target="../theme/theme1.xml" /><ns0:Relationship Id="rId3" Type="http://schemas.openxmlformats.org/officeDocument/2006/relationships/slideLayout" Target="../slideLayouts/slideLayout3.xml" /></ns0:Relationships>
</file>

<file path=ppt/slideMasters/slideMaster1.xml><?xml version="1.0" encoding="utf-8"?>
<p:sldMaster xmlns:a="http://schemas.openxmlformats.org/drawingml/2006/main" xmlns:ns2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1F7FB">
            <a:alpha val="8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 sz="4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38200" y="6356352"/>
            <a:ext cx="1051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ns2:creationId val="8517209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565150" marR="0" lvl="0" indent="-51435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75000"/>
        <a:buFont typeface="+mj-lt"/>
        <a:buAutoNum type="arabicPeriod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30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3.xml" /></ns0:Relationships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</a:pPr>
            <a:r>
              <a:rPr lang="en-US"/>
              <a:t>Learning Outcomes: Onboarding Employees</a:t>
            </a:r>
            <a:endParaRPr/>
          </a:p>
        </p:txBody>
      </p:sp>
      <p:sp>
        <p:nvSpPr>
          <p:cNvPr id="73" name="Google Shape;73;p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810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800"/>
              <a:buNone/>
            </a:pPr>
            <a:r>
              <a:rPr lang="en-US" sz="2400" dirty="0"/>
              <a:t>7.1: Explain the value of onboarding</a:t>
            </a:r>
            <a:endParaRPr dirty="0"/>
          </a:p>
          <a:p>
            <a:pPr marL="582930" lvl="1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400"/>
              <a:buNone/>
            </a:pPr>
            <a:r>
              <a:rPr lang="en-US" sz="2000" dirty="0"/>
              <a:t>7.1.1: Identify the benefits of onboarding</a:t>
            </a:r>
            <a:endParaRPr dirty="0"/>
          </a:p>
          <a:p>
            <a:pPr marL="582930" lvl="1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400"/>
              <a:buNone/>
            </a:pPr>
            <a:r>
              <a:rPr lang="en-US" sz="2000" dirty="0"/>
              <a:t>7.1.2: Evaluate various methods of onboarding</a:t>
            </a:r>
            <a:endParaRPr dirty="0"/>
          </a:p>
          <a:p>
            <a:pPr marL="582930" lvl="1" indent="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400"/>
              <a:buNone/>
            </a:pPr>
            <a:endParaRPr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</a:pPr>
            <a:r>
              <a:rPr lang="en-US"/>
              <a:t>Identifying Training Gaps</a:t>
            </a:r>
            <a:endParaRPr/>
          </a:p>
        </p:txBody>
      </p:sp>
      <p:sp>
        <p:nvSpPr>
          <p:cNvPr id="121" name="Google Shape;121;p1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810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800"/>
              <a:buNone/>
            </a:pPr>
            <a:r>
              <a:rPr lang="en-US"/>
              <a:t>The training needs assessment helps to identify training gaps and includes 6 steps:</a:t>
            </a:r>
            <a:endParaRPr/>
          </a:p>
          <a:p>
            <a:pPr marL="3810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800"/>
              <a:buNone/>
            </a:pPr>
            <a:endParaRPr/>
          </a:p>
          <a:p>
            <a:pPr marL="495300" lvl="0" indent="-4572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800"/>
              <a:buFont typeface="Arial"/>
              <a:buAutoNum type="arabicPeriod"/>
            </a:pPr>
            <a:r>
              <a:rPr lang="en-US"/>
              <a:t>Establish clear expectations </a:t>
            </a:r>
            <a:endParaRPr/>
          </a:p>
          <a:p>
            <a:pPr marL="495300" lvl="0" indent="-4572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800"/>
              <a:buFont typeface="Arial"/>
              <a:buAutoNum type="arabicPeriod"/>
            </a:pPr>
            <a:r>
              <a:rPr lang="en-US"/>
              <a:t>Measure performance </a:t>
            </a:r>
            <a:endParaRPr/>
          </a:p>
          <a:p>
            <a:pPr marL="495300" lvl="0" indent="-4572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800"/>
              <a:buFont typeface="Arial"/>
              <a:buAutoNum type="arabicPeriod"/>
            </a:pPr>
            <a:r>
              <a:rPr lang="en-US"/>
              <a:t>Solicit input on training needs</a:t>
            </a:r>
            <a:endParaRPr/>
          </a:p>
          <a:p>
            <a:pPr marL="495300" lvl="0" indent="-4572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800"/>
              <a:buFont typeface="Arial"/>
              <a:buAutoNum type="arabicPeriod"/>
            </a:pPr>
            <a:r>
              <a:rPr lang="en-US"/>
              <a:t>Support career development</a:t>
            </a:r>
            <a:endParaRPr/>
          </a:p>
          <a:p>
            <a:pPr marL="495300" lvl="0" indent="-4572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800"/>
              <a:buFont typeface="Arial"/>
              <a:buAutoNum type="arabicPeriod"/>
            </a:pPr>
            <a:r>
              <a:rPr lang="en-US"/>
              <a:t>Conduct an organizational resource analysis</a:t>
            </a:r>
            <a:endParaRPr/>
          </a:p>
          <a:p>
            <a:pPr marL="495300" lvl="0" indent="-4572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800"/>
              <a:buFont typeface="Arial"/>
              <a:buAutoNum type="arabicPeriod"/>
            </a:pPr>
            <a:r>
              <a:rPr lang="en-US"/>
              <a:t>Establish a coaching and mentoring program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The ADDIE Model</a:t>
            </a:r>
          </a:p>
        </p:txBody>
      </p:sp>
      <p:sp>
        <p:nvSpPr>
          <p:cNvPr id="127" name="Google Shape;12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4873831" cy="4351338"/>
          </a:xfrm>
        </p:spPr>
        <p:txBody>
          <a:bodyPr/>
          <a:lstStyle/>
          <a:p>
            <a:pPr lvl="0"/>
            <a:r>
              <a:rPr lang="en-US" b="1" dirty="0"/>
              <a:t>Analysis. </a:t>
            </a:r>
            <a:r>
              <a:rPr lang="en-US" dirty="0"/>
              <a:t>Identify the performance gap </a:t>
            </a:r>
          </a:p>
          <a:p>
            <a:pPr lvl="0"/>
            <a:r>
              <a:rPr lang="en-US" b="1" dirty="0"/>
              <a:t>Design.</a:t>
            </a:r>
            <a:r>
              <a:rPr lang="en-US" dirty="0"/>
              <a:t> Identify the learning objectives </a:t>
            </a:r>
          </a:p>
          <a:p>
            <a:pPr lvl="0"/>
            <a:r>
              <a:rPr lang="en-US" b="1" dirty="0"/>
              <a:t>Development.</a:t>
            </a:r>
            <a:r>
              <a:rPr lang="en-US" dirty="0"/>
              <a:t> Develop a performance solution  </a:t>
            </a:r>
          </a:p>
          <a:p>
            <a:pPr lvl="0"/>
            <a:r>
              <a:rPr lang="en-US" b="1" dirty="0"/>
              <a:t>Implementation.</a:t>
            </a:r>
            <a:r>
              <a:rPr lang="en-US" dirty="0"/>
              <a:t> Deliver the performance solution </a:t>
            </a:r>
          </a:p>
          <a:p>
            <a:pPr lvl="0"/>
            <a:r>
              <a:rPr lang="en-US" b="1" dirty="0"/>
              <a:t>Evaluation.</a:t>
            </a:r>
            <a:r>
              <a:rPr lang="en-US" dirty="0"/>
              <a:t> Evaluate the results relative to the performance objectives </a:t>
            </a:r>
          </a:p>
        </p:txBody>
      </p:sp>
      <p:pic>
        <p:nvPicPr>
          <p:cNvPr id="1026" name="Picture 2" descr="A diagram shows the five steps in the instructional design process for the ADDIE model: Analysis leads to Design, Design leads to Development, Development leads to Implementation, Implementation leads to Evaluation, Evaluation leads back to Analysis, and the cycle continues">
            <a:extLst>
              <a:ext uri="{FF2B5EF4-FFF2-40B4-BE49-F238E27FC236}">
                <a16:creationId xmlns:a16="http://schemas.microsoft.com/office/drawing/2014/main" id="{D4EABAFA-98A4-F744-AD32-02000ED4F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329" y="1552492"/>
            <a:ext cx="5925231" cy="4460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</a:pPr>
            <a:r>
              <a:rPr lang="en-US"/>
              <a:t>Evaluating Training Effectiveness </a:t>
            </a:r>
            <a:endParaRPr/>
          </a:p>
        </p:txBody>
      </p:sp>
      <p:sp>
        <p:nvSpPr>
          <p:cNvPr id="162" name="Google Shape;162;p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048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dirty="0"/>
              <a:t>The most common model for evaluating training effectiveness is the Kirkpatrick Model and consists of 4 levels: </a:t>
            </a:r>
            <a:endParaRPr dirty="0"/>
          </a:p>
          <a:p>
            <a:pPr marL="838200" lvl="1" indent="-342900"/>
            <a:r>
              <a:rPr lang="en-US" b="1" dirty="0"/>
              <a:t>Level 1: </a:t>
            </a:r>
            <a:r>
              <a:rPr lang="en-US" dirty="0"/>
              <a:t>Reaction</a:t>
            </a:r>
            <a:endParaRPr dirty="0"/>
          </a:p>
          <a:p>
            <a:pPr marL="838200" lvl="1" indent="-342900"/>
            <a:r>
              <a:rPr lang="en-US" b="1" dirty="0"/>
              <a:t>Level 2: </a:t>
            </a:r>
            <a:r>
              <a:rPr lang="en-US" dirty="0"/>
              <a:t>Learning</a:t>
            </a:r>
            <a:endParaRPr dirty="0"/>
          </a:p>
          <a:p>
            <a:pPr marL="838200" lvl="1" indent="-342900"/>
            <a:r>
              <a:rPr lang="en-US" b="1" dirty="0"/>
              <a:t>Level 3: </a:t>
            </a:r>
            <a:r>
              <a:rPr lang="en-US" dirty="0"/>
              <a:t>Behavior</a:t>
            </a:r>
            <a:endParaRPr dirty="0"/>
          </a:p>
          <a:p>
            <a:pPr marL="838200" lvl="1" indent="-342900"/>
            <a:r>
              <a:rPr lang="en-US" b="1" dirty="0"/>
              <a:t>Level 4: </a:t>
            </a:r>
            <a:r>
              <a:rPr lang="en-US" dirty="0"/>
              <a:t>Results </a:t>
            </a:r>
            <a:endParaRPr dirty="0"/>
          </a:p>
          <a:p>
            <a:pPr marL="342900" marR="0" lvl="0" indent="-1270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b="1" dirty="0"/>
          </a:p>
          <a:p>
            <a:pPr marL="342900" marR="0" lvl="0" indent="-3048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dirty="0"/>
              <a:t>Although it is taught levels 1–4, it is actually most effective if implemented in reverse order </a:t>
            </a:r>
            <a:endParaRPr dirty="0"/>
          </a:p>
          <a:p>
            <a:pPr marL="342900" marR="0" lvl="0" indent="-3048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dirty="0"/>
              <a:t>Reverse order allows companies to design a program to better meet the desired results </a:t>
            </a:r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</a:pPr>
            <a:r>
              <a:rPr lang="en-US"/>
              <a:t>Employee Training vs Development</a:t>
            </a:r>
            <a:endParaRPr/>
          </a:p>
        </p:txBody>
      </p:sp>
      <p:sp>
        <p:nvSpPr>
          <p:cNvPr id="207" name="Google Shape;207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084928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810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800"/>
              <a:buNone/>
            </a:pPr>
            <a:r>
              <a:rPr lang="en-US" b="1" dirty="0"/>
              <a:t>TRAINING </a:t>
            </a:r>
            <a:endParaRPr dirty="0"/>
          </a:p>
          <a:p>
            <a:pPr marL="342900" marR="0" lvl="0" indent="-3048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dirty="0"/>
              <a:t>Learning experience</a:t>
            </a:r>
            <a:endParaRPr dirty="0"/>
          </a:p>
          <a:p>
            <a:pPr marL="342900" marR="0" lvl="0" indent="-3048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dirty="0"/>
              <a:t>Focuses on hard skills</a:t>
            </a:r>
            <a:endParaRPr dirty="0"/>
          </a:p>
          <a:p>
            <a:pPr marL="342900" marR="0" lvl="0" indent="-3048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dirty="0"/>
              <a:t>Teaches new skills, information, and behaviors needed for job completion</a:t>
            </a:r>
            <a:endParaRPr dirty="0"/>
          </a:p>
          <a:p>
            <a:pPr marL="342900" marR="0" lvl="0" indent="-3048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dirty="0"/>
              <a:t>Objective: to enhance knowledge, skills, and abilities relative to the job position</a:t>
            </a:r>
            <a:endParaRPr dirty="0"/>
          </a:p>
        </p:txBody>
      </p:sp>
      <p:sp>
        <p:nvSpPr>
          <p:cNvPr id="208" name="Google Shape;208;p21"/>
          <p:cNvSpPr txBox="1"/>
          <p:nvPr/>
        </p:nvSpPr>
        <p:spPr>
          <a:xfrm>
            <a:off x="6564573" y="1829037"/>
            <a:ext cx="5084928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810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1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DEVELOPMENT</a:t>
            </a:r>
            <a:endParaRPr/>
          </a:p>
          <a:p>
            <a:pPr marL="342900" marR="0" lvl="0" indent="-3048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Cultivation of core skills</a:t>
            </a:r>
            <a:endParaRPr/>
          </a:p>
          <a:p>
            <a:pPr marL="342900" marR="0" lvl="0" indent="-3048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Focuses on soft skills </a:t>
            </a:r>
            <a:endParaRPr/>
          </a:p>
          <a:p>
            <a:pPr marL="342900" marR="0" lvl="0" indent="-3048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Hones a person’s critical thinking, communication, and leadership skills </a:t>
            </a:r>
            <a:endParaRPr/>
          </a:p>
          <a:p>
            <a:pPr marL="342900" marR="0" lvl="0" indent="-3048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Happens gradually over the course of a career  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redit 2"/>
          <p:cNvSpPr txBox="1"/>
          <p:nvPr/>
        </p:nvSpPr>
        <p:spPr>
          <a:xfrm>
            <a:off x="457200" y="300000"/>
            <a:ext cx="11277600" cy="6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2800">
                <a:solidFill>
                  <a:srgbClr val="222222"/>
                </a:solidFill>
                <a:latin typeface="Arial"/>
              </a:rPr>
              <a:t>Source and reuse credit</a:t>
            </a:r>
          </a:p>
        </p:txBody>
      </p:sp>
      <p:sp>
        <p:nvSpPr>
          <p:cNvPr id="3" name="Credit 3"/>
          <p:cNvSpPr txBox="1"/>
          <p:nvPr/>
        </p:nvSpPr>
        <p:spPr>
          <a:xfrm>
            <a:off x="457200" y="1100000"/>
            <a:ext cx="11277600" cy="50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1800">
                <a:solidFill>
                  <a:srgbClr val="222222"/>
                </a:solidFill>
                <a:latin typeface="Arial"/>
              </a:rPr>
              <a:t>Adapted from Human Resources Management, Module 7:</a:t>
            </a:r>
          </a:p>
          <a:p>
            <a:r>
              <a:rPr lang="en-US" sz="1800">
                <a:solidFill>
                  <a:srgbClr val="222222"/>
                </a:solidFill>
                <a:latin typeface="Arial"/>
              </a:rPr>
              <a:t>Onboarding, Training, and Developing Employees.</a:t>
            </a:r>
          </a:p>
          <a:p>
            <a:r>
              <a:rPr lang="en-US" sz="1800">
                <a:solidFill>
                  <a:srgbClr val="222222"/>
                </a:solidFill>
                <a:latin typeface="Arial"/>
              </a:rPr>
              <a:t>Provided by Lumen Learning. Licensed under CC BY 4.0.</a:t>
            </a:r>
          </a:p>
          <a:p>
            <a:r>
              <a:rPr lang="en-US" sz="1800">
                <a:solidFill>
                  <a:srgbClr val="222222"/>
                </a:solidFill>
                <a:latin typeface="Arial"/>
              </a:rPr>
              <a:t>Original slides 4, 11, 12, 14, and 22 selected; credit slide added by Jellypod.</a:t>
            </a:r>
          </a:p>
          <a:p>
            <a:r>
              <a:rPr lang="en-US" sz="1800">
                <a:solidFill>
                  <a:srgbClr val="222222"/>
                </a:solidFill>
                <a:latin typeface="Arial"/>
              </a:rPr>
              <a:t>ADDIE diagram: Lumen Learning, CC BY. Original diagram credit retained in notes.</a:t>
            </a:r>
          </a:p>
          <a:p>
            <a:r>
              <a:rPr lang="en-US" sz="1800">
                <a:solidFill>
                  <a:srgbClr val="222222"/>
                </a:solidFill>
                <a:latin typeface="Arial"/>
              </a:rPr>
              <a:t>Source: courses.lumenlearning.com/wm-humanresourcesmgmt/chapter/powerpoints/</a:t>
            </a:r>
          </a:p>
          <a:p>
            <a:r>
              <a:rPr lang="en-US" sz="1800">
                <a:solidFill>
                  <a:srgbClr val="222222"/>
                </a:solidFill>
                <a:latin typeface="Arial"/>
              </a:rPr>
              <a:t>License: creativecommons.org/licenses/by/4.0/</a:t>
            </a:r>
          </a:p>
          <a:p>
            <a:r>
              <a:rPr lang="en-US" sz="1800">
                <a:solidFill>
                  <a:srgbClr val="222222"/>
                </a:solidFill>
                <a:latin typeface="Arial"/>
              </a:rPr>
              <a:t>This example does not imply endorsement by Lumen Learning.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r">
  <a:themeElements>
    <a:clrScheme name="Blue Warm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r" id="{445A0849-567B-4C42-AAD1-CCA77F182278}" vid="{9B4A8D92-8F3E-7949-8417-4D66926DA731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ns0:Properties xmlns:ns0="http://schemas.openxmlformats.org/officeDocument/2006/extended-properties">
  <ns0:Template>hr</ns0:Template>
  <ns0:Application>Microsoft Macintosh PowerPoint</ns0:Application>
  <ns0:PresentationFormat>Widescreen</ns0:PresentationFormat>
  <ns0:Slides>6</ns0:Slides>
  <ns0:Notes>5</ns0:Notes>
  <ns0:HiddenSlides>0</ns0:HiddenSlides>
  <ns0:MMClips>0</ns0:MMClips>
  <ns0:ScaleCrop>false</ns0:ScaleCrop>
  <ns0:LinksUpToDate>false</ns0:LinksUpToDate>
  <ns0:SharedDoc>false</ns0:SharedDoc>
  <ns0:HyperlinksChanged>false</ns0:HyperlinksChanged>
  <ns0:AppVersion>16.0000</ns0:AppVersion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Resources Management</dc:title>
  <dc:creator>Sarah Liebman</dc:creator>
  <cp:lastModifiedBy>Spencer De Vries</cp:lastModifiedBy>
  <cp:revision>8</cp:revision>
  <dcterms:modified xsi:type="dcterms:W3CDTF">2020-07-03T23:17:03Z</dcterms:modified>
</cp:coreProperties>
</file>